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7" r:id="rId17"/>
    <p:sldId id="283" r:id="rId18"/>
    <p:sldId id="270" r:id="rId19"/>
    <p:sldId id="271" r:id="rId20"/>
    <p:sldId id="273" r:id="rId21"/>
    <p:sldId id="278" r:id="rId22"/>
    <p:sldId id="279" r:id="rId23"/>
    <p:sldId id="275" r:id="rId24"/>
    <p:sldId id="281" r:id="rId25"/>
    <p:sldId id="280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04" autoAdjust="0"/>
  </p:normalViewPr>
  <p:slideViewPr>
    <p:cSldViewPr>
      <p:cViewPr varScale="1"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axwell" userId="c0ac42e81c526851" providerId="LiveId" clId="{DA3C8830-40DE-4812-9B69-267A73867C60}"/>
    <pc:docChg chg="custSel modSld">
      <pc:chgData name="Robert Maxwell" userId="c0ac42e81c526851" providerId="LiveId" clId="{DA3C8830-40DE-4812-9B69-267A73867C60}" dt="2023-01-06T22:11:14.666" v="92" actId="27636"/>
      <pc:docMkLst>
        <pc:docMk/>
      </pc:docMkLst>
      <pc:sldChg chg="modSp mod">
        <pc:chgData name="Robert Maxwell" userId="c0ac42e81c526851" providerId="LiveId" clId="{DA3C8830-40DE-4812-9B69-267A73867C60}" dt="2023-01-06T22:11:14.666" v="92" actId="27636"/>
        <pc:sldMkLst>
          <pc:docMk/>
          <pc:sldMk cId="0" sldId="276"/>
        </pc:sldMkLst>
        <pc:spChg chg="mod">
          <ac:chgData name="Robert Maxwell" userId="c0ac42e81c526851" providerId="LiveId" clId="{DA3C8830-40DE-4812-9B69-267A73867C60}" dt="2023-01-06T22:11:14.666" v="92" actId="27636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Robert Maxwell" userId="c0ac42e81c526851" providerId="LiveId" clId="{DA3C8830-40DE-4812-9B69-267A73867C60}" dt="2023-01-04T21:51:10.533" v="2" actId="1076"/>
        <pc:sldMkLst>
          <pc:docMk/>
          <pc:sldMk cId="0" sldId="278"/>
        </pc:sldMkLst>
        <pc:picChg chg="mod">
          <ac:chgData name="Robert Maxwell" userId="c0ac42e81c526851" providerId="LiveId" clId="{DA3C8830-40DE-4812-9B69-267A73867C60}" dt="2023-01-04T21:51:10.533" v="2" actId="1076"/>
          <ac:picMkLst>
            <pc:docMk/>
            <pc:sldMk cId="0" sldId="278"/>
            <ac:picMk id="4" creationId="{00000000-0000-0000-0000-000000000000}"/>
          </ac:picMkLst>
        </pc:picChg>
      </pc:sldChg>
      <pc:sldChg chg="modSp mod">
        <pc:chgData name="Robert Maxwell" userId="c0ac42e81c526851" providerId="LiveId" clId="{DA3C8830-40DE-4812-9B69-267A73867C60}" dt="2023-01-04T21:51:46.286" v="6" actId="1076"/>
        <pc:sldMkLst>
          <pc:docMk/>
          <pc:sldMk cId="0" sldId="283"/>
        </pc:sldMkLst>
        <pc:spChg chg="mod">
          <ac:chgData name="Robert Maxwell" userId="c0ac42e81c526851" providerId="LiveId" clId="{DA3C8830-40DE-4812-9B69-267A73867C60}" dt="2023-01-04T21:51:43.175" v="5" actId="5793"/>
          <ac:spMkLst>
            <pc:docMk/>
            <pc:sldMk cId="0" sldId="283"/>
            <ac:spMk id="2" creationId="{00000000-0000-0000-0000-000000000000}"/>
          </ac:spMkLst>
        </pc:spChg>
        <pc:picChg chg="mod">
          <ac:chgData name="Robert Maxwell" userId="c0ac42e81c526851" providerId="LiveId" clId="{DA3C8830-40DE-4812-9B69-267A73867C60}" dt="2023-01-04T21:51:46.286" v="6" actId="1076"/>
          <ac:picMkLst>
            <pc:docMk/>
            <pc:sldMk cId="0" sldId="283"/>
            <ac:picMk id="4" creationId="{00000000-0000-0000-0000-000000000000}"/>
          </ac:picMkLst>
        </pc:picChg>
      </pc:sldChg>
    </pc:docChg>
  </pc:docChgLst>
  <pc:docChgLst>
    <pc:chgData name="Robert Maxwell" userId="c0ac42e81c526851" providerId="LiveId" clId="{D09A1044-4A8F-4DD2-A3BD-5A3C6B156C7C}"/>
    <pc:docChg chg="delSld modSld">
      <pc:chgData name="Robert Maxwell" userId="c0ac42e81c526851" providerId="LiveId" clId="{D09A1044-4A8F-4DD2-A3BD-5A3C6B156C7C}" dt="2023-01-08T12:42:36.517" v="32" actId="20577"/>
      <pc:docMkLst>
        <pc:docMk/>
      </pc:docMkLst>
      <pc:sldChg chg="modSp mod">
        <pc:chgData name="Robert Maxwell" userId="c0ac42e81c526851" providerId="LiveId" clId="{D09A1044-4A8F-4DD2-A3BD-5A3C6B156C7C}" dt="2023-01-07T16:44:12.040" v="23" actId="1076"/>
        <pc:sldMkLst>
          <pc:docMk/>
          <pc:sldMk cId="0" sldId="265"/>
        </pc:sldMkLst>
        <pc:picChg chg="mod">
          <ac:chgData name="Robert Maxwell" userId="c0ac42e81c526851" providerId="LiveId" clId="{D09A1044-4A8F-4DD2-A3BD-5A3C6B156C7C}" dt="2023-01-07T16:44:12.040" v="23" actId="1076"/>
          <ac:picMkLst>
            <pc:docMk/>
            <pc:sldMk cId="0" sldId="265"/>
            <ac:picMk id="1026" creationId="{00000000-0000-0000-0000-000000000000}"/>
          </ac:picMkLst>
        </pc:picChg>
      </pc:sldChg>
      <pc:sldChg chg="modSp mod">
        <pc:chgData name="Robert Maxwell" userId="c0ac42e81c526851" providerId="LiveId" clId="{D09A1044-4A8F-4DD2-A3BD-5A3C6B156C7C}" dt="2023-01-05T21:02:18.530" v="0" actId="6549"/>
        <pc:sldMkLst>
          <pc:docMk/>
          <pc:sldMk cId="0" sldId="266"/>
        </pc:sldMkLst>
        <pc:spChg chg="mod">
          <ac:chgData name="Robert Maxwell" userId="c0ac42e81c526851" providerId="LiveId" clId="{D09A1044-4A8F-4DD2-A3BD-5A3C6B156C7C}" dt="2023-01-05T21:02:18.530" v="0" actId="6549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Robert Maxwell" userId="c0ac42e81c526851" providerId="LiveId" clId="{D09A1044-4A8F-4DD2-A3BD-5A3C6B156C7C}" dt="2023-01-05T21:03:22.383" v="12" actId="14100"/>
        <pc:sldMkLst>
          <pc:docMk/>
          <pc:sldMk cId="0" sldId="269"/>
        </pc:sldMkLst>
        <pc:spChg chg="mod">
          <ac:chgData name="Robert Maxwell" userId="c0ac42e81c526851" providerId="LiveId" clId="{D09A1044-4A8F-4DD2-A3BD-5A3C6B156C7C}" dt="2023-01-05T21:03:16.812" v="11" actId="20577"/>
          <ac:spMkLst>
            <pc:docMk/>
            <pc:sldMk cId="0" sldId="269"/>
            <ac:spMk id="2" creationId="{00000000-0000-0000-0000-000000000000}"/>
          </ac:spMkLst>
        </pc:spChg>
        <pc:picChg chg="mod">
          <ac:chgData name="Robert Maxwell" userId="c0ac42e81c526851" providerId="LiveId" clId="{D09A1044-4A8F-4DD2-A3BD-5A3C6B156C7C}" dt="2023-01-05T21:03:22.383" v="12" actId="14100"/>
          <ac:picMkLst>
            <pc:docMk/>
            <pc:sldMk cId="0" sldId="269"/>
            <ac:picMk id="4" creationId="{00000000-0000-0000-0000-000000000000}"/>
          </ac:picMkLst>
        </pc:picChg>
      </pc:sldChg>
      <pc:sldChg chg="modSp mod">
        <pc:chgData name="Robert Maxwell" userId="c0ac42e81c526851" providerId="LiveId" clId="{D09A1044-4A8F-4DD2-A3BD-5A3C6B156C7C}" dt="2023-01-05T21:06:22.424" v="20" actId="20577"/>
        <pc:sldMkLst>
          <pc:docMk/>
          <pc:sldMk cId="0" sldId="273"/>
        </pc:sldMkLst>
        <pc:spChg chg="mod">
          <ac:chgData name="Robert Maxwell" userId="c0ac42e81c526851" providerId="LiveId" clId="{D09A1044-4A8F-4DD2-A3BD-5A3C6B156C7C}" dt="2023-01-05T21:06:22.424" v="20" actId="20577"/>
          <ac:spMkLst>
            <pc:docMk/>
            <pc:sldMk cId="0" sldId="273"/>
            <ac:spMk id="2" creationId="{00000000-0000-0000-0000-000000000000}"/>
          </ac:spMkLst>
        </pc:spChg>
        <pc:picChg chg="mod">
          <ac:chgData name="Robert Maxwell" userId="c0ac42e81c526851" providerId="LiveId" clId="{D09A1044-4A8F-4DD2-A3BD-5A3C6B156C7C}" dt="2023-01-05T21:06:05.015" v="18" actId="1076"/>
          <ac:picMkLst>
            <pc:docMk/>
            <pc:sldMk cId="0" sldId="273"/>
            <ac:picMk id="4" creationId="{00000000-0000-0000-0000-000000000000}"/>
          </ac:picMkLst>
        </pc:picChg>
      </pc:sldChg>
      <pc:sldChg chg="del">
        <pc:chgData name="Robert Maxwell" userId="c0ac42e81c526851" providerId="LiveId" clId="{D09A1044-4A8F-4DD2-A3BD-5A3C6B156C7C}" dt="2023-01-05T21:06:59.495" v="21" actId="2696"/>
        <pc:sldMkLst>
          <pc:docMk/>
          <pc:sldMk cId="0" sldId="274"/>
        </pc:sldMkLst>
      </pc:sldChg>
      <pc:sldChg chg="modSp mod">
        <pc:chgData name="Robert Maxwell" userId="c0ac42e81c526851" providerId="LiveId" clId="{D09A1044-4A8F-4DD2-A3BD-5A3C6B156C7C}" dt="2023-01-05T21:12:34.712" v="22" actId="20577"/>
        <pc:sldMkLst>
          <pc:docMk/>
          <pc:sldMk cId="0" sldId="276"/>
        </pc:sldMkLst>
        <pc:spChg chg="mod">
          <ac:chgData name="Robert Maxwell" userId="c0ac42e81c526851" providerId="LiveId" clId="{D09A1044-4A8F-4DD2-A3BD-5A3C6B156C7C}" dt="2023-01-05T21:12:34.712" v="22" actId="20577"/>
          <ac:spMkLst>
            <pc:docMk/>
            <pc:sldMk cId="0" sldId="276"/>
            <ac:spMk id="2" creationId="{00000000-0000-0000-0000-000000000000}"/>
          </ac:spMkLst>
        </pc:spChg>
      </pc:sldChg>
      <pc:sldChg chg="addSp modSp mod">
        <pc:chgData name="Robert Maxwell" userId="c0ac42e81c526851" providerId="LiveId" clId="{D09A1044-4A8F-4DD2-A3BD-5A3C6B156C7C}" dt="2023-01-05T21:04:16.289" v="15" actId="1076"/>
        <pc:sldMkLst>
          <pc:docMk/>
          <pc:sldMk cId="0" sldId="277"/>
        </pc:sldMkLst>
        <pc:spChg chg="mod">
          <ac:chgData name="Robert Maxwell" userId="c0ac42e81c526851" providerId="LiveId" clId="{D09A1044-4A8F-4DD2-A3BD-5A3C6B156C7C}" dt="2023-01-05T21:03:55.830" v="13" actId="6549"/>
          <ac:spMkLst>
            <pc:docMk/>
            <pc:sldMk cId="0" sldId="277"/>
            <ac:spMk id="2" creationId="{00000000-0000-0000-0000-000000000000}"/>
          </ac:spMkLst>
        </pc:spChg>
        <pc:picChg chg="add mod">
          <ac:chgData name="Robert Maxwell" userId="c0ac42e81c526851" providerId="LiveId" clId="{D09A1044-4A8F-4DD2-A3BD-5A3C6B156C7C}" dt="2023-01-05T21:04:16.289" v="15" actId="1076"/>
          <ac:picMkLst>
            <pc:docMk/>
            <pc:sldMk cId="0" sldId="277"/>
            <ac:picMk id="4" creationId="{CE520EB7-A311-155B-BA31-2188AC4CECB7}"/>
          </ac:picMkLst>
        </pc:picChg>
      </pc:sldChg>
      <pc:sldChg chg="modSp mod">
        <pc:chgData name="Robert Maxwell" userId="c0ac42e81c526851" providerId="LiveId" clId="{D09A1044-4A8F-4DD2-A3BD-5A3C6B156C7C}" dt="2023-01-08T12:42:36.517" v="32" actId="20577"/>
        <pc:sldMkLst>
          <pc:docMk/>
          <pc:sldMk cId="0" sldId="278"/>
        </pc:sldMkLst>
        <pc:spChg chg="mod">
          <ac:chgData name="Robert Maxwell" userId="c0ac42e81c526851" providerId="LiveId" clId="{D09A1044-4A8F-4DD2-A3BD-5A3C6B156C7C}" dt="2023-01-08T12:42:36.517" v="32" actId="20577"/>
          <ac:spMkLst>
            <pc:docMk/>
            <pc:sldMk cId="0" sldId="27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6E4C-CCDA-4906-8D55-AC6F384FF990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6D8C9-C34D-40C2-A4F5-86A233B3A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6D8C9-C34D-40C2-A4F5-86A233B3A3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/>
              <a:pPr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1/8/2023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byterianfoundation.org/" TargetMode="External"/><Relationship Id="rId7" Type="http://schemas.openxmlformats.org/officeDocument/2006/relationships/hyperlink" Target="https://www.actec.org/estate-plannin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wab.com/resource/asset-inventory-worksheet" TargetMode="External"/><Relationship Id="rId5" Type="http://schemas.openxmlformats.org/officeDocument/2006/relationships/hyperlink" Target="https://www.presbyterianfoundation.org/wp-content/uploads/2017/09/10009-PFD-Estate-Planning-Workbook-Rebrand-F-nocrops.pdf" TargetMode="External"/><Relationship Id="rId4" Type="http://schemas.openxmlformats.org/officeDocument/2006/relationships/hyperlink" Target="https://www.presbyterianfoundation.org/wp-content/uploads/2017/09/10011-PFD-Composing-a-Legacy-Rebrand-F-nocrop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Wills Seminar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Bob Maxwell</a:t>
            </a:r>
          </a:p>
          <a:p>
            <a:r>
              <a:rPr lang="en-US" dirty="0"/>
              <a:t>Jeff Toner</a:t>
            </a:r>
          </a:p>
          <a:p>
            <a:r>
              <a:rPr lang="en-US" dirty="0"/>
              <a:t>January 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what Jacob wanted?</a:t>
            </a:r>
          </a:p>
          <a:p>
            <a:r>
              <a:rPr lang="en-US" dirty="0"/>
              <a:t>Who will distribute the $1,000,000?</a:t>
            </a:r>
          </a:p>
          <a:p>
            <a:r>
              <a:rPr lang="en-US" dirty="0"/>
              <a:t>Children with $41,666?</a:t>
            </a:r>
          </a:p>
          <a:p>
            <a:r>
              <a:rPr lang="en-US" dirty="0"/>
              <a:t>Who will take care of children?</a:t>
            </a:r>
          </a:p>
          <a:p>
            <a:r>
              <a:rPr lang="en-US" dirty="0"/>
              <a:t>What about Charity?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Intestate Law - Problems</a:t>
            </a:r>
          </a:p>
        </p:txBody>
      </p:sp>
      <p:pic>
        <p:nvPicPr>
          <p:cNvPr id="1026" name="Picture 2" descr="C:\Users\RobertMaxwell\AppData\Local\Microsoft\Windows\Temporary Internet Files\Content.IE5\Z7888K7D\MC90043156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who gets what</a:t>
            </a:r>
          </a:p>
          <a:p>
            <a:r>
              <a:rPr lang="en-US" dirty="0"/>
              <a:t>Name an Executor/Executrix</a:t>
            </a:r>
          </a:p>
          <a:p>
            <a:r>
              <a:rPr lang="en-US" dirty="0"/>
              <a:t>Name a Guardian for Children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Advantages</a:t>
            </a:r>
          </a:p>
        </p:txBody>
      </p:sp>
      <p:pic>
        <p:nvPicPr>
          <p:cNvPr id="4" name="Picture 3" descr="stock-photo-envelope-with-last-will-and-testament-and-reading-glasses-47442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895600"/>
            <a:ext cx="4712494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 or older</a:t>
            </a:r>
          </a:p>
          <a:p>
            <a:r>
              <a:rPr lang="en-US" dirty="0"/>
              <a:t>Sound mind</a:t>
            </a:r>
          </a:p>
          <a:p>
            <a:r>
              <a:rPr lang="en-US" dirty="0"/>
              <a:t>In writing</a:t>
            </a:r>
          </a:p>
          <a:p>
            <a:r>
              <a:rPr lang="en-US" dirty="0"/>
              <a:t>Signed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Pennsylvania</a:t>
            </a:r>
          </a:p>
        </p:txBody>
      </p:sp>
      <p:pic>
        <p:nvPicPr>
          <p:cNvPr id="4" name="Picture 3" descr="Will#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510266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“Last” Will</a:t>
            </a:r>
          </a:p>
          <a:p>
            <a:r>
              <a:rPr lang="en-US" dirty="0"/>
              <a:t>Revoke Prior Wills</a:t>
            </a:r>
          </a:p>
          <a:p>
            <a:r>
              <a:rPr lang="en-US" dirty="0"/>
              <a:t>Codicil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– Can I change my will?</a:t>
            </a:r>
          </a:p>
        </p:txBody>
      </p:sp>
      <p:pic>
        <p:nvPicPr>
          <p:cNvPr id="4" name="Picture 3" descr="ch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8000"/>
            <a:ext cx="3121152" cy="2340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Wife</a:t>
            </a:r>
          </a:p>
          <a:p>
            <a:pPr lvl="1"/>
            <a:r>
              <a:rPr lang="en-US" dirty="0"/>
              <a:t>12 children</a:t>
            </a:r>
          </a:p>
          <a:p>
            <a:pPr lvl="2"/>
            <a:r>
              <a:rPr lang="en-US" dirty="0"/>
              <a:t>Contingent Beneficiaries</a:t>
            </a:r>
          </a:p>
          <a:p>
            <a:r>
              <a:rPr lang="en-US" dirty="0"/>
              <a:t>Charities/Organizations</a:t>
            </a:r>
          </a:p>
          <a:p>
            <a:pPr lvl="1"/>
            <a:r>
              <a:rPr lang="en-US" dirty="0"/>
              <a:t>Doylestown Presbyterian Church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SPCA, Doylestown Historical Society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Beneficiaries</a:t>
            </a:r>
          </a:p>
        </p:txBody>
      </p:sp>
      <p:pic>
        <p:nvPicPr>
          <p:cNvPr id="4" name="Picture 3" descr="d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710940"/>
            <a:ext cx="1981200" cy="2823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bequests</a:t>
            </a:r>
          </a:p>
          <a:p>
            <a:pPr lvl="1"/>
            <a:r>
              <a:rPr lang="en-US" dirty="0"/>
              <a:t>$ Dollar amount or item to </a:t>
            </a:r>
          </a:p>
          <a:p>
            <a:pPr lvl="2"/>
            <a:r>
              <a:rPr lang="en-US" dirty="0"/>
              <a:t>Organization</a:t>
            </a:r>
          </a:p>
          <a:p>
            <a:pPr lvl="2"/>
            <a:r>
              <a:rPr lang="en-US" dirty="0"/>
              <a:t>Charity</a:t>
            </a:r>
          </a:p>
          <a:p>
            <a:pPr lvl="2"/>
            <a:r>
              <a:rPr lang="en-US" dirty="0"/>
              <a:t>Person</a:t>
            </a:r>
          </a:p>
          <a:p>
            <a:r>
              <a:rPr lang="en-US" dirty="0"/>
              <a:t>Residuary bequests</a:t>
            </a:r>
          </a:p>
          <a:p>
            <a:pPr lvl="1"/>
            <a:r>
              <a:rPr lang="en-US" dirty="0"/>
              <a:t>What is left after taxes, debts, fees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Bequests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Bequest</a:t>
            </a:r>
          </a:p>
          <a:p>
            <a:pPr lvl="1"/>
            <a:r>
              <a:rPr lang="en-US" dirty="0"/>
              <a:t>I give $10,000 to Doylestown Presbyterian Church</a:t>
            </a:r>
          </a:p>
          <a:p>
            <a:r>
              <a:rPr lang="en-US" dirty="0"/>
              <a:t>Percent of Residue </a:t>
            </a:r>
          </a:p>
          <a:p>
            <a:pPr lvl="1"/>
            <a:r>
              <a:rPr lang="en-US" dirty="0"/>
              <a:t>50% of the residue of my estate to Doylestown Presbyterian Church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Gifts to Charity under Will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0EB7-A311-155B-BA31-2188AC4C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505200"/>
            <a:ext cx="1981372" cy="28226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Charity benefits</a:t>
            </a:r>
          </a:p>
          <a:p>
            <a:r>
              <a:rPr lang="en-US" dirty="0"/>
              <a:t>No Federal Estate Tax</a:t>
            </a:r>
          </a:p>
          <a:p>
            <a:r>
              <a:rPr lang="en-US" dirty="0"/>
              <a:t>No Pennsylvania Inheritance Tax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Gifts to Charity under Will</a:t>
            </a:r>
          </a:p>
        </p:txBody>
      </p:sp>
      <p:pic>
        <p:nvPicPr>
          <p:cNvPr id="4" name="Picture 3" descr="d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124200"/>
            <a:ext cx="15240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Executor’s Job:</a:t>
            </a:r>
          </a:p>
          <a:p>
            <a:pPr lvl="1"/>
            <a:r>
              <a:rPr lang="en-US" dirty="0"/>
              <a:t>Identify and gather assets</a:t>
            </a:r>
          </a:p>
          <a:p>
            <a:pPr lvl="1"/>
            <a:r>
              <a:rPr lang="en-US" dirty="0"/>
              <a:t>Probate Will</a:t>
            </a:r>
          </a:p>
          <a:p>
            <a:pPr lvl="1"/>
            <a:r>
              <a:rPr lang="en-US" dirty="0"/>
              <a:t>Manage and safeguard assets</a:t>
            </a:r>
          </a:p>
          <a:p>
            <a:pPr lvl="1"/>
            <a:r>
              <a:rPr lang="en-US" dirty="0"/>
              <a:t>Pay Debts</a:t>
            </a:r>
          </a:p>
          <a:p>
            <a:pPr lvl="1"/>
            <a:r>
              <a:rPr lang="en-US" dirty="0"/>
              <a:t>Pay taxes</a:t>
            </a:r>
          </a:p>
          <a:p>
            <a:pPr lvl="2"/>
            <a:r>
              <a:rPr lang="en-US" dirty="0"/>
              <a:t>Last income tax return</a:t>
            </a:r>
          </a:p>
          <a:p>
            <a:pPr lvl="2"/>
            <a:r>
              <a:rPr lang="en-US" dirty="0"/>
              <a:t>Inheritance Tax, Estate Tax</a:t>
            </a:r>
          </a:p>
          <a:p>
            <a:pPr lvl="1"/>
            <a:r>
              <a:rPr lang="en-US" dirty="0"/>
              <a:t>Distribute assets according to Will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– Executor/ Executrix</a:t>
            </a:r>
          </a:p>
        </p:txBody>
      </p:sp>
      <p:pic>
        <p:nvPicPr>
          <p:cNvPr id="4" name="Picture 3" descr="financial-pla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590800"/>
            <a:ext cx="23812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(or persons)</a:t>
            </a:r>
          </a:p>
          <a:p>
            <a:r>
              <a:rPr lang="en-US" dirty="0"/>
              <a:t>Bank</a:t>
            </a:r>
          </a:p>
          <a:p>
            <a:r>
              <a:rPr lang="en-US" dirty="0"/>
              <a:t>Trust Company</a:t>
            </a:r>
          </a:p>
          <a:p>
            <a:r>
              <a:rPr lang="en-US" dirty="0"/>
              <a:t>Name alternate Executor / Executrix</a:t>
            </a:r>
          </a:p>
          <a:p>
            <a:r>
              <a:rPr lang="en-US" dirty="0"/>
              <a:t>Executor can charge a fee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Executor / Executrix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Married</a:t>
            </a:r>
          </a:p>
          <a:p>
            <a:r>
              <a:rPr lang="en-US" dirty="0"/>
              <a:t>12 sons-5 from current marriage</a:t>
            </a:r>
          </a:p>
          <a:p>
            <a:r>
              <a:rPr lang="en-US" dirty="0"/>
              <a:t>House - in joint names</a:t>
            </a:r>
          </a:p>
          <a:p>
            <a:r>
              <a:rPr lang="en-US" dirty="0"/>
              <a:t>Bank Account – in joint names</a:t>
            </a:r>
          </a:p>
          <a:p>
            <a:r>
              <a:rPr lang="en-US" dirty="0"/>
              <a:t>Jacob has:</a:t>
            </a:r>
          </a:p>
          <a:p>
            <a:pPr lvl="1"/>
            <a:r>
              <a:rPr lang="en-US" dirty="0"/>
              <a:t>Life insurance – Leah beneficiary</a:t>
            </a:r>
          </a:p>
          <a:p>
            <a:pPr lvl="1"/>
            <a:r>
              <a:rPr lang="en-US" dirty="0"/>
              <a:t>IRA – Leah beneficiary</a:t>
            </a:r>
          </a:p>
          <a:p>
            <a:pPr lvl="1"/>
            <a:r>
              <a:rPr lang="en-US" dirty="0"/>
              <a:t>$1,000,000 bank account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 and Leah</a:t>
            </a:r>
          </a:p>
        </p:txBody>
      </p:sp>
      <p:pic>
        <p:nvPicPr>
          <p:cNvPr id="6" name="Picture 5" descr="scan0012_t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023360"/>
            <a:ext cx="2911995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Minor children</a:t>
            </a:r>
          </a:p>
          <a:p>
            <a:r>
              <a:rPr lang="en-US" dirty="0"/>
              <a:t>Guardian</a:t>
            </a:r>
          </a:p>
          <a:p>
            <a:pPr lvl="1"/>
            <a:r>
              <a:rPr lang="en-US" dirty="0"/>
              <a:t>Day-to-day decisions</a:t>
            </a:r>
          </a:p>
          <a:p>
            <a:pPr lvl="1"/>
            <a:r>
              <a:rPr lang="en-US" dirty="0"/>
              <a:t>School</a:t>
            </a:r>
          </a:p>
          <a:p>
            <a:pPr lvl="1"/>
            <a:r>
              <a:rPr lang="en-US" dirty="0"/>
              <a:t>Medical treatment</a:t>
            </a:r>
          </a:p>
          <a:p>
            <a:pPr lvl="1"/>
            <a:r>
              <a:rPr lang="en-US" dirty="0"/>
              <a:t>Manage assets under will </a:t>
            </a:r>
          </a:p>
          <a:p>
            <a:pPr lvl="1"/>
            <a:r>
              <a:rPr lang="en-US" dirty="0"/>
              <a:t>Deal with life insurance proceeds</a:t>
            </a:r>
          </a:p>
          <a:p>
            <a:pPr lvl="1"/>
            <a:r>
              <a:rPr lang="en-US" dirty="0"/>
              <a:t>Other assets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Guardians</a:t>
            </a:r>
          </a:p>
        </p:txBody>
      </p:sp>
      <p:pic>
        <p:nvPicPr>
          <p:cNvPr id="4" name="Picture 3" descr="happy-parents-with-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773" y="846138"/>
            <a:ext cx="3707027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spouse:  0%</a:t>
            </a:r>
          </a:p>
          <a:p>
            <a:r>
              <a:rPr lang="en-US"/>
              <a:t>Parent to </a:t>
            </a:r>
            <a:r>
              <a:rPr lang="en-US" dirty="0"/>
              <a:t>child 21 or younger:  0%</a:t>
            </a:r>
          </a:p>
          <a:p>
            <a:r>
              <a:rPr lang="en-US" dirty="0"/>
              <a:t>From child 21 or younger to parent:  0%</a:t>
            </a:r>
          </a:p>
          <a:p>
            <a:r>
              <a:rPr lang="en-US" dirty="0"/>
              <a:t>To child or grandchild: 4.5%</a:t>
            </a:r>
          </a:p>
          <a:p>
            <a:r>
              <a:rPr lang="en-US" dirty="0"/>
              <a:t>To brother or sister:  12%</a:t>
            </a:r>
          </a:p>
          <a:p>
            <a:r>
              <a:rPr lang="en-US" dirty="0"/>
              <a:t>To unrelated person:  15%</a:t>
            </a:r>
          </a:p>
          <a:p>
            <a:r>
              <a:rPr lang="en-US" dirty="0"/>
              <a:t>To charity:  0%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Inheritance Tax Rates</a:t>
            </a:r>
          </a:p>
        </p:txBody>
      </p:sp>
      <p:pic>
        <p:nvPicPr>
          <p:cNvPr id="4" name="Picture 3" descr="PA_Dept_of_Revenue300x1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495800"/>
            <a:ext cx="3962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spouse: 0%</a:t>
            </a:r>
          </a:p>
          <a:p>
            <a:r>
              <a:rPr lang="en-US" dirty="0"/>
              <a:t>To charity: 0%</a:t>
            </a:r>
          </a:p>
          <a:p>
            <a:r>
              <a:rPr lang="en-US" dirty="0"/>
              <a:t>2022</a:t>
            </a:r>
          </a:p>
          <a:p>
            <a:pPr lvl="1"/>
            <a:r>
              <a:rPr lang="en-US" dirty="0"/>
              <a:t>40% rate</a:t>
            </a:r>
          </a:p>
          <a:p>
            <a:pPr lvl="1"/>
            <a:r>
              <a:rPr lang="en-US" dirty="0"/>
              <a:t>Amount over $12,060,000</a:t>
            </a:r>
          </a:p>
          <a:p>
            <a:r>
              <a:rPr lang="en-US" dirty="0"/>
              <a:t>2023</a:t>
            </a:r>
          </a:p>
          <a:p>
            <a:pPr lvl="1"/>
            <a:r>
              <a:rPr lang="en-US" dirty="0"/>
              <a:t>40% rate</a:t>
            </a:r>
          </a:p>
          <a:p>
            <a:pPr lvl="1"/>
            <a:r>
              <a:rPr lang="en-US" dirty="0"/>
              <a:t>Amount over $12,920,00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Estate Tax</a:t>
            </a:r>
          </a:p>
        </p:txBody>
      </p:sp>
      <p:pic>
        <p:nvPicPr>
          <p:cNvPr id="4" name="Picture 3" descr="sam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05000"/>
            <a:ext cx="274320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Durable Power of Attorney</a:t>
            </a:r>
          </a:p>
          <a:p>
            <a:r>
              <a:rPr lang="en-US" dirty="0"/>
              <a:t>Living Will</a:t>
            </a:r>
          </a:p>
          <a:p>
            <a:r>
              <a:rPr lang="en-US" dirty="0"/>
              <a:t>Lifetime Trust</a:t>
            </a:r>
          </a:p>
          <a:p>
            <a:pPr lvl="1"/>
            <a:r>
              <a:rPr lang="en-US" dirty="0"/>
              <a:t>Revocable</a:t>
            </a:r>
          </a:p>
          <a:p>
            <a:pPr lvl="1"/>
            <a:r>
              <a:rPr lang="en-US" dirty="0"/>
              <a:t>Irrevocable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Documents:</a:t>
            </a:r>
          </a:p>
        </p:txBody>
      </p:sp>
      <p:pic>
        <p:nvPicPr>
          <p:cNvPr id="4" name="Picture 3" descr="living w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886200"/>
            <a:ext cx="3810000" cy="2266950"/>
          </a:xfrm>
          <a:prstGeom prst="rect">
            <a:avLst/>
          </a:prstGeom>
        </p:spPr>
      </p:pic>
      <p:pic>
        <p:nvPicPr>
          <p:cNvPr id="5" name="Picture 4" descr="imagesCASB12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066800"/>
            <a:ext cx="24003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who gets what</a:t>
            </a:r>
          </a:p>
          <a:p>
            <a:r>
              <a:rPr lang="en-US" dirty="0"/>
              <a:t>Name an Executor/Executrix</a:t>
            </a:r>
          </a:p>
          <a:p>
            <a:r>
              <a:rPr lang="en-US" dirty="0"/>
              <a:t>Name a Guardian for Children</a:t>
            </a:r>
          </a:p>
          <a:p>
            <a:r>
              <a:rPr lang="en-US" dirty="0"/>
              <a:t>Set up trusts</a:t>
            </a:r>
          </a:p>
          <a:p>
            <a:pPr lvl="1"/>
            <a:r>
              <a:rPr lang="en-US" dirty="0"/>
              <a:t>For children</a:t>
            </a:r>
          </a:p>
          <a:p>
            <a:pPr lvl="1"/>
            <a:r>
              <a:rPr lang="en-US" dirty="0"/>
              <a:t>For spouse</a:t>
            </a:r>
          </a:p>
          <a:p>
            <a:pPr lvl="1"/>
            <a:r>
              <a:rPr lang="en-US" dirty="0"/>
              <a:t>For charity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Wills - Advantages</a:t>
            </a:r>
          </a:p>
        </p:txBody>
      </p:sp>
      <p:pic>
        <p:nvPicPr>
          <p:cNvPr id="4" name="Picture 3" descr="stock-photo-envelope-with-last-will-and-testament-and-reading-glasses-47442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352800"/>
            <a:ext cx="4712494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your assets</a:t>
            </a:r>
          </a:p>
          <a:p>
            <a:r>
              <a:rPr lang="en-US" dirty="0"/>
              <a:t>Identify your Beneficiaries</a:t>
            </a:r>
          </a:p>
          <a:p>
            <a:r>
              <a:rPr lang="en-US" dirty="0"/>
              <a:t>Think of Executors</a:t>
            </a:r>
          </a:p>
          <a:p>
            <a:r>
              <a:rPr lang="en-US" dirty="0"/>
              <a:t>Meet with an attorney to make a will or update your Will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Steps:</a:t>
            </a:r>
          </a:p>
        </p:txBody>
      </p:sp>
      <p:pic>
        <p:nvPicPr>
          <p:cNvPr id="4" name="Picture 3" descr="action-st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429000"/>
            <a:ext cx="4771168" cy="31751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www.PresbyterianFoundation.org</a:t>
            </a:r>
            <a:endParaRPr lang="en-US" dirty="0"/>
          </a:p>
          <a:p>
            <a:pPr lvl="1"/>
            <a:r>
              <a:rPr lang="en-US" dirty="0"/>
              <a:t>Composing a Legacy</a:t>
            </a:r>
          </a:p>
          <a:p>
            <a:pPr lvl="2"/>
            <a:r>
              <a:rPr lang="en-US" dirty="0">
                <a:hlinkClick r:id="rId4"/>
              </a:rPr>
              <a:t>https://www.presbyterianfoundation.org/wp-content/uploads/2017/09/10011-PFD-Composing-a-Legacy-Rebrand-F-nocrops.pdf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Estate Planning Workbook</a:t>
            </a:r>
          </a:p>
          <a:p>
            <a:pPr lvl="1"/>
            <a:r>
              <a:rPr lang="en-US" dirty="0">
                <a:hlinkClick r:id="rId5"/>
              </a:rPr>
              <a:t>10009-PFD-Estate-Planning-Workbook-Rebrand-F-nocrops.pdf (presbyterianfoundation.org)</a:t>
            </a:r>
            <a:endParaRPr lang="en-US" dirty="0"/>
          </a:p>
          <a:p>
            <a:endParaRPr lang="en-US" dirty="0"/>
          </a:p>
          <a:p>
            <a:r>
              <a:rPr lang="en-US" dirty="0"/>
              <a:t>Estate Planning Worksheet</a:t>
            </a:r>
          </a:p>
          <a:p>
            <a:pPr lvl="1"/>
            <a:r>
              <a:rPr lang="en-US" dirty="0">
                <a:hlinkClick r:id="rId6"/>
              </a:rPr>
              <a:t>https://www.schwab.com/resource/asset-inventory-worksheet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Estate Planning Questions</a:t>
            </a:r>
          </a:p>
          <a:p>
            <a:pPr lvl="1"/>
            <a:r>
              <a:rPr lang="en-US" dirty="0">
                <a:hlinkClick r:id="rId7"/>
              </a:rPr>
              <a:t>https://www.actec.org/estate-planning/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</a:t>
            </a:r>
          </a:p>
          <a:p>
            <a:r>
              <a:rPr lang="en-US" dirty="0"/>
              <a:t>Life insurance</a:t>
            </a:r>
          </a:p>
          <a:p>
            <a:r>
              <a:rPr lang="en-US" dirty="0"/>
              <a:t>Joint Bank Account</a:t>
            </a:r>
          </a:p>
          <a:p>
            <a:r>
              <a:rPr lang="en-US" dirty="0"/>
              <a:t>IRA</a:t>
            </a:r>
          </a:p>
          <a:p>
            <a:r>
              <a:rPr lang="en-US" dirty="0"/>
              <a:t>Bank Account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 dies</a:t>
            </a:r>
          </a:p>
        </p:txBody>
      </p:sp>
      <p:pic>
        <p:nvPicPr>
          <p:cNvPr id="4" name="Picture 3" descr="imagesCANYAV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"/>
            <a:ext cx="305696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to:</a:t>
            </a:r>
          </a:p>
          <a:p>
            <a:pPr lvl="1"/>
            <a:r>
              <a:rPr lang="en-US" dirty="0"/>
              <a:t>House?</a:t>
            </a:r>
          </a:p>
          <a:p>
            <a:pPr lvl="1"/>
            <a:r>
              <a:rPr lang="en-US" dirty="0"/>
              <a:t>Bank Account?</a:t>
            </a:r>
          </a:p>
          <a:p>
            <a:r>
              <a:rPr lang="en-US" dirty="0"/>
              <a:t>Who will distribute?</a:t>
            </a:r>
          </a:p>
          <a:p>
            <a:r>
              <a:rPr lang="en-US" dirty="0"/>
              <a:t>Who will take care of children?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Leah dies without a will?	</a:t>
            </a:r>
          </a:p>
        </p:txBody>
      </p:sp>
      <p:pic>
        <p:nvPicPr>
          <p:cNvPr id="5" name="Picture 4" descr="imagesCA2ZUS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05200"/>
            <a:ext cx="265176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apply to:</a:t>
            </a:r>
          </a:p>
          <a:p>
            <a:pPr lvl="1"/>
            <a:r>
              <a:rPr lang="en-US" dirty="0"/>
              <a:t>Life Insurance </a:t>
            </a:r>
          </a:p>
          <a:p>
            <a:pPr lvl="1"/>
            <a:r>
              <a:rPr lang="en-US" dirty="0"/>
              <a:t>IRAs</a:t>
            </a:r>
          </a:p>
          <a:p>
            <a:pPr lvl="1"/>
            <a:r>
              <a:rPr lang="en-US" dirty="0"/>
              <a:t>Jointly held property with rights of survivorship</a:t>
            </a:r>
          </a:p>
          <a:p>
            <a:pPr lvl="1"/>
            <a:r>
              <a:rPr lang="en-US" dirty="0"/>
              <a:t>Tenancy by the entireties (husband and wife)</a:t>
            </a:r>
          </a:p>
          <a:p>
            <a:pPr lvl="1"/>
            <a:r>
              <a:rPr lang="en-US" dirty="0"/>
              <a:t>Trust assets</a:t>
            </a:r>
          </a:p>
          <a:p>
            <a:pPr lvl="1"/>
            <a:r>
              <a:rPr lang="en-US" dirty="0"/>
              <a:t>Pay on Death Accounts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Intestate Law</a:t>
            </a:r>
          </a:p>
        </p:txBody>
      </p:sp>
      <p:pic>
        <p:nvPicPr>
          <p:cNvPr id="4" name="Picture 3" descr="scales-of-injust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7338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APPLIES TO: </a:t>
            </a:r>
          </a:p>
          <a:p>
            <a:pPr lvl="1"/>
            <a:r>
              <a:rPr lang="en-US" dirty="0"/>
              <a:t>Assets in sole name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or Intestate Law</a:t>
            </a:r>
          </a:p>
        </p:txBody>
      </p:sp>
      <p:pic>
        <p:nvPicPr>
          <p:cNvPr id="4" name="Picture 3" descr="home-and-car-insu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667000"/>
            <a:ext cx="4381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Jacob and Leah</a:t>
            </a:r>
          </a:p>
          <a:p>
            <a:r>
              <a:rPr lang="en-US" dirty="0"/>
              <a:t>12 children</a:t>
            </a:r>
          </a:p>
          <a:p>
            <a:pPr lvl="1"/>
            <a:r>
              <a:rPr lang="en-US" dirty="0"/>
              <a:t>Jacob father of all 12</a:t>
            </a:r>
          </a:p>
          <a:p>
            <a:pPr lvl="1"/>
            <a:r>
              <a:rPr lang="en-US" dirty="0"/>
              <a:t>Leah mother of only 6 of 12</a:t>
            </a:r>
          </a:p>
          <a:p>
            <a:r>
              <a:rPr lang="en-US" dirty="0"/>
              <a:t>Jacob - $1,000,000 Bank Account in his own name.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Intestate Law – Pennsylvania</a:t>
            </a:r>
          </a:p>
        </p:txBody>
      </p:sp>
      <p:pic>
        <p:nvPicPr>
          <p:cNvPr id="4" name="Picture 3" descr="piggy-b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2334638" cy="2178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…Jacob made a vow, saying, ‘If God will be with me, and will keep me in this way that I go, and will give me bread to eat and clothing to wear, </a:t>
            </a:r>
            <a:r>
              <a:rPr lang="en-US" baseline="30000" dirty="0"/>
              <a:t>21</a:t>
            </a:r>
            <a:r>
              <a:rPr lang="en-US" dirty="0"/>
              <a:t>so that I come again to my father’s house in peace, then the Lord shall be my God, </a:t>
            </a:r>
            <a:r>
              <a:rPr lang="en-US" baseline="30000" dirty="0"/>
              <a:t>22</a:t>
            </a:r>
            <a:r>
              <a:rPr lang="en-US" dirty="0"/>
              <a:t>and this stone, which I have set up for a pillar, shall be God’s house; and of all that you give me I will surely give one-tenth to you.’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Jacob’s Dream</a:t>
            </a:r>
          </a:p>
        </p:txBody>
      </p:sp>
      <p:pic>
        <p:nvPicPr>
          <p:cNvPr id="4" name="Picture 3" descr="scan0012_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800600"/>
            <a:ext cx="1889760" cy="1839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shares the $1,000,000 when Jacob dies?</a:t>
            </a:r>
          </a:p>
          <a:p>
            <a:r>
              <a:rPr lang="en-US" dirty="0"/>
              <a:t>Leah gets $500,000 (one half)</a:t>
            </a:r>
          </a:p>
          <a:p>
            <a:r>
              <a:rPr lang="en-US" dirty="0"/>
              <a:t>Children share $500,000 (one half)</a:t>
            </a:r>
          </a:p>
          <a:p>
            <a:pPr lvl="1"/>
            <a:r>
              <a:rPr lang="en-US" dirty="0"/>
              <a:t>$41,666.66 each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Intestate Law – Pennsylvania</a:t>
            </a:r>
          </a:p>
        </p:txBody>
      </p:sp>
      <p:pic>
        <p:nvPicPr>
          <p:cNvPr id="4" name="Picture 3" descr="imagesCANYAV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048000"/>
            <a:ext cx="1571625" cy="2914650"/>
          </a:xfrm>
          <a:prstGeom prst="rect">
            <a:avLst/>
          </a:prstGeom>
        </p:spPr>
      </p:pic>
      <p:pic>
        <p:nvPicPr>
          <p:cNvPr id="6" name="Picture 5" descr="imagesCA2ZUS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352800"/>
            <a:ext cx="2651760" cy="26517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769</Words>
  <Application>Microsoft Office PowerPoint</Application>
  <PresentationFormat>On-screen Show (4:3)</PresentationFormat>
  <Paragraphs>193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Lucida Sans Unicode</vt:lpstr>
      <vt:lpstr>Verdana</vt:lpstr>
      <vt:lpstr>Wingdings 2</vt:lpstr>
      <vt:lpstr>Wingdings 3</vt:lpstr>
      <vt:lpstr>Concourse</vt:lpstr>
      <vt:lpstr>Wills Seminar</vt:lpstr>
      <vt:lpstr>Jacob and Leah</vt:lpstr>
      <vt:lpstr>Jacob dies</vt:lpstr>
      <vt:lpstr>What if Leah dies without a will? </vt:lpstr>
      <vt:lpstr>Will or Intestate Law</vt:lpstr>
      <vt:lpstr>Will or Intestate Law</vt:lpstr>
      <vt:lpstr>Intestate Law – Pennsylvania</vt:lpstr>
      <vt:lpstr>Jacob’s Dream</vt:lpstr>
      <vt:lpstr>Intestate Law – Pennsylvania</vt:lpstr>
      <vt:lpstr>Intestate Law - Problems</vt:lpstr>
      <vt:lpstr>Wills - Advantages</vt:lpstr>
      <vt:lpstr>Wills - Pennsylvania</vt:lpstr>
      <vt:lpstr>Wills – Can I change my will?</vt:lpstr>
      <vt:lpstr>Wills - Beneficiaries</vt:lpstr>
      <vt:lpstr>Wills - Bequests</vt:lpstr>
      <vt:lpstr>Gifts to Charity under Will</vt:lpstr>
      <vt:lpstr>Gifts to Charity under Will</vt:lpstr>
      <vt:lpstr>Wills – Executor/ Executrix</vt:lpstr>
      <vt:lpstr>Executor / Executrix</vt:lpstr>
      <vt:lpstr>Wills - Guardians</vt:lpstr>
      <vt:lpstr>PA Inheritance Tax Rates</vt:lpstr>
      <vt:lpstr>Federal Estate Tax</vt:lpstr>
      <vt:lpstr>Other Documents:</vt:lpstr>
      <vt:lpstr>Wills - Advantages</vt:lpstr>
      <vt:lpstr>Action Steps: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Seminar</dc:title>
  <dc:creator>RobertMaxwell</dc:creator>
  <cp:lastModifiedBy>Robert Maxwell</cp:lastModifiedBy>
  <cp:revision>22</cp:revision>
  <dcterms:created xsi:type="dcterms:W3CDTF">2012-04-22T17:50:48Z</dcterms:created>
  <dcterms:modified xsi:type="dcterms:W3CDTF">2023-01-08T12:42:42Z</dcterms:modified>
</cp:coreProperties>
</file>